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2"/>
  </p:handoutMasterIdLst>
  <p:sldIdLst>
    <p:sldId id="256" r:id="rId2"/>
    <p:sldId id="257" r:id="rId3"/>
    <p:sldId id="259" r:id="rId4"/>
    <p:sldId id="258" r:id="rId5"/>
    <p:sldId id="260" r:id="rId6"/>
    <p:sldId id="315" r:id="rId7"/>
    <p:sldId id="267" r:id="rId8"/>
    <p:sldId id="269" r:id="rId9"/>
    <p:sldId id="312" r:id="rId10"/>
    <p:sldId id="320" r:id="rId11"/>
    <p:sldId id="278" r:id="rId12"/>
    <p:sldId id="279" r:id="rId13"/>
    <p:sldId id="308" r:id="rId14"/>
    <p:sldId id="303" r:id="rId15"/>
    <p:sldId id="304" r:id="rId16"/>
    <p:sldId id="305" r:id="rId17"/>
    <p:sldId id="306" r:id="rId18"/>
    <p:sldId id="340" r:id="rId19"/>
    <p:sldId id="318" r:id="rId20"/>
    <p:sldId id="309" r:id="rId21"/>
    <p:sldId id="273" r:id="rId22"/>
    <p:sldId id="319" r:id="rId23"/>
    <p:sldId id="294" r:id="rId24"/>
    <p:sldId id="272" r:id="rId25"/>
    <p:sldId id="311" r:id="rId26"/>
    <p:sldId id="275" r:id="rId27"/>
    <p:sldId id="321" r:id="rId28"/>
    <p:sldId id="322" r:id="rId29"/>
    <p:sldId id="298" r:id="rId30"/>
    <p:sldId id="277" r:id="rId31"/>
    <p:sldId id="323" r:id="rId32"/>
    <p:sldId id="325" r:id="rId33"/>
    <p:sldId id="313" r:id="rId34"/>
    <p:sldId id="314" r:id="rId35"/>
    <p:sldId id="324" r:id="rId36"/>
    <p:sldId id="326" r:id="rId37"/>
    <p:sldId id="327" r:id="rId38"/>
    <p:sldId id="328" r:id="rId39"/>
    <p:sldId id="329" r:id="rId40"/>
    <p:sldId id="330" r:id="rId41"/>
    <p:sldId id="302" r:id="rId42"/>
    <p:sldId id="331" r:id="rId43"/>
    <p:sldId id="332" r:id="rId44"/>
    <p:sldId id="335" r:id="rId45"/>
    <p:sldId id="336" r:id="rId46"/>
    <p:sldId id="337" r:id="rId47"/>
    <p:sldId id="333" r:id="rId48"/>
    <p:sldId id="338" r:id="rId49"/>
    <p:sldId id="339" r:id="rId50"/>
    <p:sldId id="334" r:id="rId51"/>
    <p:sldId id="291" r:id="rId52"/>
    <p:sldId id="292" r:id="rId53"/>
    <p:sldId id="293" r:id="rId54"/>
    <p:sldId id="299" r:id="rId55"/>
    <p:sldId id="300" r:id="rId56"/>
    <p:sldId id="301" r:id="rId57"/>
    <p:sldId id="289" r:id="rId58"/>
    <p:sldId id="290" r:id="rId59"/>
    <p:sldId id="316" r:id="rId60"/>
    <p:sldId id="317" r:id="rId61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C024-2672-404A-A79A-2BEB52B95B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9EF0-D915-493F-812B-FAFD75714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75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05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18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5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42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81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52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15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6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64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7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ochetcoralreef.org/contributors/daina_taimina.php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lugezi.com/imgs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ettinel.perso.math.cnrs.fr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andom_walk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u.diva-portal.org/smash/get/diva2:653276/FULLTEXT01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ll_biolog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gtrader.com/3d-models/military/other/low-poly-arrow-quiver-and-bo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sciencemag.org/content/360/6386/eaaq1392#media-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_neutron/biological-membranes-transport-related-question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trin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olygon_mesh" TargetMode="External"/><Relationship Id="rId5" Type="http://schemas.openxmlformats.org/officeDocument/2006/relationships/hyperlink" Target="https://en.wikipedia.org/wiki/Computer_graphics" TargetMode="External"/><Relationship Id="rId4" Type="http://schemas.openxmlformats.org/officeDocument/2006/relationships/hyperlink" Target="https://en.wikipedia.org/wiki/Polygon_(computer_graphics)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kdlqW1hm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ost.org/doc/libs/1_49_0/libs/graph/doc/planar_graph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nar_grap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Mutations of triangular mesh for 3d shape analysis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KYOTO UNIVERSITY INFORMATICS </a:t>
            </a:r>
            <a:r>
              <a:rPr lang="en-US" altLang="ja-JP" dirty="0" smtClean="0"/>
              <a:t>SEMINAR</a:t>
            </a:r>
          </a:p>
          <a:p>
            <a:r>
              <a:rPr kumimoji="1" lang="en-US" altLang="ja-JP" dirty="0" smtClean="0"/>
              <a:t>2019/10/17</a:t>
            </a:r>
          </a:p>
          <a:p>
            <a:r>
              <a:rPr lang="en-US" altLang="ja-JP" dirty="0" smtClean="0"/>
              <a:t>Ryo Yamada</a:t>
            </a:r>
          </a:p>
          <a:p>
            <a:r>
              <a:rPr lang="en-US" altLang="ja-JP" dirty="0" smtClean="0"/>
              <a:t>Statistical Genetics, Kyoto Univ.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8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314961"/>
            <a:ext cx="8214359" cy="6543039"/>
          </a:xfrm>
        </p:spPr>
      </p:pic>
    </p:spTree>
    <p:extLst>
      <p:ext uri="{BB962C8B-B14F-4D97-AF65-F5344CB8AC3E}">
        <p14:creationId xmlns:p14="http://schemas.microsoft.com/office/powerpoint/2010/main" val="7442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Curvature and Polygon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320" y="0"/>
            <a:ext cx="3367680" cy="2525760"/>
          </a:xfrm>
        </p:spPr>
      </p:pic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976772" y="1690688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6 equilateral triangles make a flat plane.</a:t>
            </a:r>
          </a:p>
          <a:p>
            <a:r>
              <a:rPr lang="en-US" altLang="ja-JP" dirty="0" smtClean="0"/>
              <a:t>&lt; 6 equilateral triangles make concave/convex part.</a:t>
            </a:r>
          </a:p>
          <a:p>
            <a:r>
              <a:rPr lang="en-US" altLang="ja-JP" dirty="0" smtClean="0"/>
              <a:t>&gt; 6 equilateral triangles make redundancy of area … hyperbolic.</a:t>
            </a:r>
          </a:p>
          <a:p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18" y="2194560"/>
            <a:ext cx="5701582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9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940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Curved surface &amp; </a:t>
            </a:r>
            <a:r>
              <a:rPr kumimoji="1" lang="en-US" altLang="ja-JP" dirty="0" err="1" smtClean="0"/>
              <a:t>Croche</a:t>
            </a:r>
            <a:r>
              <a:rPr kumimoji="1" lang="en-US" altLang="ja-JP" dirty="0" smtClean="0"/>
              <a:t> Knitting</a:t>
            </a:r>
            <a:br>
              <a:rPr kumimoji="1" lang="en-US" altLang="ja-JP" dirty="0" smtClean="0"/>
            </a:br>
            <a:r>
              <a:rPr lang="en-US" altLang="ja-JP" sz="3200" dirty="0" smtClean="0"/>
              <a:t>Digital/discrete representation of curved surface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1" y="1825625"/>
            <a:ext cx="4047714" cy="459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é¢é£ç»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08" y="1825625"/>
            <a:ext cx="3673065" cy="2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3" y="1825625"/>
            <a:ext cx="4117492" cy="24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35" y="4561424"/>
            <a:ext cx="3447018" cy="22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ãããé è¨å· vãã®ç»åæ¤ç´¢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6" y="4400549"/>
            <a:ext cx="30480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9432911" y="1811020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hlinkClick r:id="rId7"/>
              </a:rPr>
              <a:t>http://lugezi.com/imgs/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344986" y="3934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8"/>
              </a:rPr>
              <a:t>https://crochetcoralreef.org/contributors/daina_taimina.php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540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Stochastic representation of S2-isomorphic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All shapes ~ Variation in triangulation…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83230"/>
            <a:ext cx="3971925" cy="3543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52" y="2916555"/>
            <a:ext cx="4067175" cy="36099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1266190"/>
            <a:ext cx="2895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34200" cy="179895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map</a:t>
            </a:r>
            <a:br>
              <a:rPr kumimoji="1" lang="en-US" altLang="ja-JP" dirty="0" smtClean="0"/>
            </a:br>
            <a:r>
              <a:rPr lang="en-US" altLang="ja-JP" dirty="0"/>
              <a:t> </a:t>
            </a:r>
            <a:r>
              <a:rPr lang="en-US" altLang="ja-JP" dirty="0" smtClean="0"/>
              <a:t>~ Closed surface version of random walk</a:t>
            </a:r>
            <a:endParaRPr kumimoji="1" lang="ja-JP" altLang="en-US" dirty="0"/>
          </a:p>
        </p:txBody>
      </p:sp>
      <p:pic>
        <p:nvPicPr>
          <p:cNvPr id="4098" name="Picture 2" descr="ãBrownian map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6" y="2164080"/>
            <a:ext cx="6317602" cy="38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42208" y="6311900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http://bettinel.perso.math.cnrs.fr/</a:t>
            </a:r>
            <a:endParaRPr lang="ja-JP" altLang="en-US" dirty="0"/>
          </a:p>
        </p:txBody>
      </p:sp>
      <p:pic>
        <p:nvPicPr>
          <p:cNvPr id="4100" name="Picture 4" descr="http://upload.wikimedia.org/wikipedia/commons/thumb/3/39/Random_walk_in2D_closeup.png/350px-Random_walk_in2D_close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26" y="0"/>
            <a:ext cx="333375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305726" y="4110353"/>
            <a:ext cx="48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https://en.wikipedia.org/wiki/Random_walk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54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Cori–</a:t>
            </a:r>
            <a:r>
              <a:rPr lang="en-US" altLang="ja-JP" dirty="0" err="1" smtClean="0"/>
              <a:t>Vauquelin</a:t>
            </a:r>
            <a:r>
              <a:rPr lang="en-US" altLang="ja-JP" dirty="0" smtClean="0"/>
              <a:t>– Schaeffer bijection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Triangular/Quadrangular mesh has tree bijective counterpart</a:t>
            </a:r>
          </a:p>
          <a:p>
            <a:r>
              <a:rPr lang="en-US" altLang="ja-JP" dirty="0" smtClean="0"/>
              <a:t>A random tree with random assignment of integers on branches corresponds to a random X-angular mesh.</a:t>
            </a:r>
            <a:endParaRPr kumimoji="1" lang="ja-JP" altLang="en-US" dirty="0"/>
          </a:p>
        </p:txBody>
      </p:sp>
      <p:pic>
        <p:nvPicPr>
          <p:cNvPr id="5122" name="Picture 2" descr="https://encrypted-tbn0.gstatic.com/images?q=tbn:ANd9GcSh91l63F-jOhr80HQFoJ7ajgPbg8V0NziFOg6d7Dhj62d3hq3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9882"/>
            <a:ext cx="3917459" cy="3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8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79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excursion </a:t>
            </a:r>
            <a:r>
              <a:rPr kumimoji="1" lang="ja-JP" altLang="en-US" dirty="0" smtClean="0"/>
              <a:t>遠足  </a:t>
            </a:r>
            <a:r>
              <a:rPr kumimoji="1" lang="en-US" altLang="ja-JP" dirty="0" smtClean="0"/>
              <a:t>= A tree</a:t>
            </a:r>
            <a:br>
              <a:rPr kumimoji="1" lang="en-US" altLang="ja-JP" dirty="0" smtClean="0"/>
            </a:br>
            <a:r>
              <a:rPr lang="en-US" altLang="ja-JP" sz="3100" dirty="0" smtClean="0"/>
              <a:t>Going out and Coming back</a:t>
            </a:r>
            <a:endParaRPr kumimoji="1" lang="ja-JP" altLang="en-US" sz="31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ãBrownian excursion tree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07" y="1695668"/>
            <a:ext cx="9310053" cy="46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749040" y="6252211"/>
            <a:ext cx="8214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https://uu.diva-portal.org/smash/get/diva2:653276/FULLTEXT01.pdf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833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Brownian motion on tree</a:t>
            </a:r>
            <a:r>
              <a:rPr lang="ja-JP" altLang="en-US" dirty="0" smtClean="0"/>
              <a:t> </a:t>
            </a:r>
            <a:r>
              <a:rPr lang="en-US" altLang="ja-JP" dirty="0" smtClean="0"/>
              <a:t>segments assigns continuous random values on vertices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2941320" cy="4351338"/>
          </a:xfrm>
        </p:spPr>
        <p:txBody>
          <a:bodyPr/>
          <a:lstStyle/>
          <a:p>
            <a:r>
              <a:rPr lang="en-US" altLang="ja-JP" dirty="0" smtClean="0"/>
              <a:t>A rule to bridge two nodes based on their location and </a:t>
            </a:r>
            <a:r>
              <a:rPr lang="en-US" altLang="ja-JP" dirty="0" err="1" smtClean="0"/>
              <a:t>valus</a:t>
            </a:r>
            <a:r>
              <a:rPr lang="en-US" altLang="ja-JP" dirty="0" smtClean="0"/>
              <a:t> re-construct a triangular mesh.</a:t>
            </a:r>
            <a:endParaRPr kumimoji="1" lang="ja-JP" altLang="en-US" dirty="0"/>
          </a:p>
        </p:txBody>
      </p:sp>
      <p:pic>
        <p:nvPicPr>
          <p:cNvPr id="2050" name="Picture 2" descr="ãCoriâVauquelinâ Schaeffer bijection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82562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9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0"/>
            <a:ext cx="8869679" cy="7065026"/>
          </a:xfrm>
        </p:spPr>
      </p:pic>
    </p:spTree>
    <p:extLst>
      <p:ext uri="{BB962C8B-B14F-4D97-AF65-F5344CB8AC3E}">
        <p14:creationId xmlns:p14="http://schemas.microsoft.com/office/powerpoint/2010/main" val="277945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Different way to generate random triangular mesh stochastically??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08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https://upload.wikimedia.org/wikipedia/commons/1/10/Illu_cell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9" y="570175"/>
            <a:ext cx="9615948" cy="53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020233" y="6349616"/>
            <a:ext cx="468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https://en.wikipedia.org/wiki/Cell_biology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9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Quiver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31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8600768" cy="485539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</a:t>
            </a:r>
            <a:r>
              <a:rPr lang="en-US" altLang="ja-JP" dirty="0"/>
              <a:t> </a:t>
            </a:r>
            <a:r>
              <a:rPr lang="en-US" altLang="ja-JP" b="1" dirty="0"/>
              <a:t>quiver</a:t>
            </a:r>
            <a:r>
              <a:rPr lang="en-US" altLang="ja-JP" dirty="0"/>
              <a:t> is a </a:t>
            </a:r>
            <a:r>
              <a:rPr lang="en-US" altLang="ja-JP" dirty="0">
                <a:hlinkClick r:id="rId3" tooltip="Directed graph"/>
              </a:rPr>
              <a:t>directed </a:t>
            </a:r>
            <a:r>
              <a:rPr lang="en-US" altLang="ja-JP" dirty="0" smtClean="0">
                <a:hlinkClick r:id="rId3" tooltip="Directed graph"/>
              </a:rPr>
              <a:t>graph</a:t>
            </a:r>
            <a:r>
              <a:rPr lang="en-US" altLang="ja-JP" dirty="0" smtClean="0"/>
              <a:t>, used in representation theory.</a:t>
            </a:r>
          </a:p>
          <a:p>
            <a:r>
              <a:rPr lang="en-US" altLang="ja-JP" dirty="0" smtClean="0"/>
              <a:t>A quiver transforms to another quiver; mutation of quiver.</a:t>
            </a:r>
          </a:p>
          <a:p>
            <a:r>
              <a:rPr kumimoji="1" lang="en-US" altLang="ja-JP" dirty="0" smtClean="0"/>
              <a:t>The mutations of quivers are accompanied by algebra called “cluster algebra”.</a:t>
            </a:r>
          </a:p>
          <a:p>
            <a:r>
              <a:rPr lang="en-US" altLang="ja-JP" dirty="0" smtClean="0"/>
              <a:t>This feature of quivers supports mathematically sound generation of variation of quivers.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438968" y="3276343"/>
            <a:ext cx="29260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https://www.cgtrader.com/3d-models/military/other/low-poly-arrow-quiver-and-bow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8519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Cluster algebra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Quiver has cluster algebra.</a:t>
            </a:r>
          </a:p>
          <a:p>
            <a:r>
              <a:rPr kumimoji="1" lang="en-US" altLang="ja-JP" dirty="0" smtClean="0"/>
              <a:t>Each </a:t>
            </a:r>
            <a:r>
              <a:rPr lang="en-US" altLang="ja-JP" dirty="0" smtClean="0"/>
              <a:t>vertex of quiver corresponds to one of the elements </a:t>
            </a:r>
            <a:r>
              <a:rPr kumimoji="1" lang="en-US" altLang="ja-JP" dirty="0" smtClean="0"/>
              <a:t>of the algebra.</a:t>
            </a:r>
          </a:p>
          <a:p>
            <a:r>
              <a:rPr kumimoji="1" lang="en-US" altLang="ja-JP" dirty="0" smtClean="0"/>
              <a:t>Mutations of quiver changes a set of elements to another set of elements.</a:t>
            </a:r>
          </a:p>
          <a:p>
            <a:r>
              <a:rPr lang="en-US" altLang="ja-JP" dirty="0" smtClean="0"/>
              <a:t>The whole elements and their quiver-mutational changes define an algebraic structure</a:t>
            </a:r>
            <a:r>
              <a:rPr lang="en-US" altLang="ja-JP" dirty="0"/>
              <a:t> </a:t>
            </a:r>
            <a:r>
              <a:rPr lang="en-US" altLang="ja-JP" dirty="0" smtClean="0"/>
              <a:t>of them.</a:t>
            </a:r>
          </a:p>
          <a:p>
            <a:r>
              <a:rPr lang="en-US" altLang="ja-JP" dirty="0"/>
              <a:t>The elements are rational polynomials.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Cluster algebra has been applied to: Various algebraic studies, geometry, knot theory, mathematical physics …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6713743"/>
            <a:ext cx="7067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Application of mutation of quiver to triangular mesh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triangular meshes have their quiver expression, stochastic changes of triangular meshes can be expressed as mutations of quivers.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83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799306"/>
            <a:ext cx="7154766" cy="56990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898923" cy="4351338"/>
          </a:xfrm>
        </p:spPr>
        <p:txBody>
          <a:bodyPr/>
          <a:lstStyle/>
          <a:p>
            <a:r>
              <a:rPr kumimoji="1" lang="en-US" altLang="ja-JP" dirty="0" smtClean="0"/>
              <a:t>A directed graph</a:t>
            </a:r>
          </a:p>
          <a:p>
            <a:r>
              <a:rPr lang="en-US" altLang="ja-JP" dirty="0" smtClean="0"/>
              <a:t>No loop</a:t>
            </a:r>
          </a:p>
          <a:p>
            <a:r>
              <a:rPr kumimoji="1" lang="en-US" altLang="ja-JP" dirty="0" smtClean="0"/>
              <a:t>Multiple edges are allowed</a:t>
            </a:r>
          </a:p>
          <a:p>
            <a:r>
              <a:rPr lang="en-US" altLang="ja-JP" dirty="0" smtClean="0"/>
              <a:t>Edges in opposite directions should be cancelled.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21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Matrix representation</a:t>
            </a:r>
          </a:p>
          <a:p>
            <a:r>
              <a:rPr lang="en-US" altLang="ja-JP" dirty="0" smtClean="0"/>
              <a:t>Skew-symmetric matrix (A^T = -A)</a:t>
            </a:r>
            <a:endParaRPr kumimoji="1" lang="ja-JP" altLang="en-US" dirty="0"/>
          </a:p>
        </p:txBody>
      </p:sp>
      <p:pic>
        <p:nvPicPr>
          <p:cNvPr id="11268" name="Picture 4" descr="é¢é£ç»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6" y="2839495"/>
            <a:ext cx="7155058" cy="381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4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81" y="1144588"/>
            <a:ext cx="6317819" cy="50323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Mutations of Quivers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54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Select one of Vs,</a:t>
            </a:r>
            <a:r>
              <a:rPr lang="ja-JP" altLang="en-US" dirty="0"/>
              <a:t> </a:t>
            </a:r>
            <a:r>
              <a:rPr lang="en-US" altLang="ja-JP" dirty="0" smtClean="0"/>
              <a:t>A.</a:t>
            </a:r>
          </a:p>
          <a:p>
            <a:r>
              <a:rPr lang="en-US" altLang="ja-JP" dirty="0" smtClean="0"/>
              <a:t>Reverse direction of edges connecting to A.</a:t>
            </a:r>
          </a:p>
          <a:p>
            <a:r>
              <a:rPr lang="en-US" altLang="ja-JP" dirty="0" smtClean="0"/>
              <a:t>If B and C are adjacent to A, count the number, N, of the ways to go from B to C  (or C to B) via A. Add N edges between B and C.</a:t>
            </a:r>
          </a:p>
          <a:p>
            <a:r>
              <a:rPr lang="en-US" altLang="ja-JP" dirty="0" smtClean="0"/>
              <a:t>Cancel the edges in opposite directions.</a:t>
            </a:r>
          </a:p>
          <a:p>
            <a:r>
              <a:rPr lang="en-US" altLang="ja-JP" dirty="0" smtClean="0"/>
              <a:t>The number of </a:t>
            </a:r>
            <a:r>
              <a:rPr lang="en-US" altLang="ja-JP" dirty="0" err="1" smtClean="0"/>
              <a:t>veritices</a:t>
            </a:r>
            <a:r>
              <a:rPr lang="en-US" altLang="ja-JP" dirty="0" smtClean="0"/>
              <a:t> is the number of mutations of a quiver.</a:t>
            </a:r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70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triangular mesh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69" y="365124"/>
            <a:ext cx="7424334" cy="5913755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6858000"/>
            <a:ext cx="7086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29" y="315277"/>
            <a:ext cx="8213962" cy="6542723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triangular mesh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52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720" y="701041"/>
            <a:ext cx="2621280" cy="2978626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of quiver of triangular mesh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15" y="-141634"/>
            <a:ext cx="8787585" cy="6999634"/>
          </a:xfrm>
        </p:spPr>
      </p:pic>
    </p:spTree>
    <p:extLst>
      <p:ext uri="{BB962C8B-B14F-4D97-AF65-F5344CB8AC3E}">
        <p14:creationId xmlns:p14="http://schemas.microsoft.com/office/powerpoint/2010/main" val="1268996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1325"/>
            <a:ext cx="8826212" cy="7030403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6918008"/>
            <a:ext cx="7096125" cy="104108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4153" y="41959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Triangular mesh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9737" y="398118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Dual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216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3D movie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science.sciencemag.org/content/360/6386/eaaq1392#media-9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r>
              <a:rPr kumimoji="1" lang="en-US" altLang="ja-JP" dirty="0" smtClean="0"/>
              <a:t>Movie 9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8249265" y="5715298"/>
            <a:ext cx="3942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solidFill>
                  <a:srgbClr val="666666"/>
                </a:solidFill>
                <a:latin typeface="Roboto"/>
              </a:rPr>
              <a:t>Science </a:t>
            </a:r>
            <a:r>
              <a:rPr lang="en-US" altLang="ja-JP" dirty="0">
                <a:solidFill>
                  <a:srgbClr val="666666"/>
                </a:solidFill>
                <a:latin typeface="Roboto"/>
              </a:rPr>
              <a:t> 20 Apr 2018: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Vol. 360, Issue 6386, eaaq1392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DOI: 10.1126/science.aaq1392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81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Enumeration of triangular meshes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Some quiver-mutations generate non-polyhedrons.</a:t>
            </a:r>
          </a:p>
          <a:p>
            <a:r>
              <a:rPr lang="en-US" altLang="ja-JP" dirty="0" smtClean="0"/>
              <a:t>Quiver mutations are expressed in the language of cluster algebra.</a:t>
            </a:r>
          </a:p>
          <a:p>
            <a:r>
              <a:rPr kumimoji="1" lang="en-US" altLang="ja-JP" dirty="0" smtClean="0"/>
              <a:t>Under some restrictions, e.g., fixed number of nodes of quiver, the number of quiver variations are finite.</a:t>
            </a:r>
          </a:p>
          <a:p>
            <a:r>
              <a:rPr lang="en-US" altLang="ja-JP" dirty="0" smtClean="0"/>
              <a:t>Enumerative ??</a:t>
            </a:r>
          </a:p>
          <a:p>
            <a:r>
              <a:rPr kumimoji="1" lang="en-US" altLang="ja-JP" dirty="0" smtClean="0"/>
              <a:t>Probability mass function can be assigned on the set of quivers ??</a:t>
            </a:r>
          </a:p>
        </p:txBody>
      </p:sp>
    </p:spTree>
    <p:extLst>
      <p:ext uri="{BB962C8B-B14F-4D97-AF65-F5344CB8AC3E}">
        <p14:creationId xmlns:p14="http://schemas.microsoft.com/office/powerpoint/2010/main" val="52620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Remember the V-cycles and F-cycles in 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38912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19" y="1234792"/>
            <a:ext cx="7059571" cy="56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Cycles of 3-regular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61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Number of cycles and Ihara’s zeta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Backtrack-less cycles of graph</a:t>
            </a:r>
          </a:p>
          <a:p>
            <a:r>
              <a:rPr lang="en-US" altLang="ja-JP" dirty="0" smtClean="0"/>
              <a:t>Ihara’s zeta function is a moment-generating function of </a:t>
            </a:r>
            <a:r>
              <a:rPr lang="en-US" altLang="ja-JP" dirty="0" err="1" smtClean="0"/>
              <a:t>bachtrack</a:t>
            </a:r>
            <a:r>
              <a:rPr lang="en-US" altLang="ja-JP" dirty="0" smtClean="0"/>
              <a:t>-less cycles.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W is a edge connection matrix a graph.</a:t>
            </a:r>
          </a:p>
          <a:p>
            <a:pPr lvl="1"/>
            <a:r>
              <a:rPr lang="en-US" altLang="ja-JP" dirty="0" smtClean="0"/>
              <a:t>Explanation of W follows. 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9" y="335356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8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63" y="191729"/>
            <a:ext cx="8369068" cy="6666271"/>
          </a:xfrm>
        </p:spPr>
      </p:pic>
    </p:spTree>
    <p:extLst>
      <p:ext uri="{BB962C8B-B14F-4D97-AF65-F5344CB8AC3E}">
        <p14:creationId xmlns:p14="http://schemas.microsoft.com/office/powerpoint/2010/main" val="2691464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Edge connection matrix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= k + 2, |E| = 3 k, |F| = 2 k</a:t>
            </a:r>
          </a:p>
          <a:p>
            <a:r>
              <a:rPr lang="en-US" altLang="ja-JP" dirty="0" smtClean="0"/>
              <a:t>Edge connection matrix W : (2 |E| ) x (2 |E| )</a:t>
            </a:r>
          </a:p>
          <a:p>
            <a:r>
              <a:rPr lang="en-US" altLang="ja-JP" dirty="0" smtClean="0"/>
              <a:t>Double edge and make a directed graph with 2 |E| = 6 k edges.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772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600" cy="1325563"/>
          </a:xfrm>
        </p:spPr>
        <p:txBody>
          <a:bodyPr/>
          <a:lstStyle/>
          <a:p>
            <a:r>
              <a:rPr kumimoji="1" lang="en-US" altLang="ja-JP" dirty="0" smtClean="0"/>
              <a:t>Two ways to go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9" y="669925"/>
            <a:ext cx="7989211" cy="636370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569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Each directed edge is connected to two edges: Left and right ways.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1832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29" y="149334"/>
            <a:ext cx="8217811" cy="6545789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93575" y="2017236"/>
            <a:ext cx="3688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Edge connection matrix is the sum of two permutation matrices.</a:t>
            </a:r>
          </a:p>
          <a:p>
            <a:r>
              <a:rPr lang="en-US" altLang="ja-JP" dirty="0" smtClean="0"/>
              <a:t>Left way connection and right way connection.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When we concern all cycles of 3-regular graph,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3413759"/>
            <a:ext cx="10515600" cy="2763203"/>
          </a:xfrm>
        </p:spPr>
        <p:txBody>
          <a:bodyPr/>
          <a:lstStyle/>
          <a:p>
            <a:r>
              <a:rPr kumimoji="1" lang="en-US" altLang="ja-JP" dirty="0" smtClean="0"/>
              <a:t>We have to use W = W(left) + W(right), but…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69" y="155524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50920" cy="1325563"/>
          </a:xfrm>
        </p:spPr>
        <p:txBody>
          <a:bodyPr/>
          <a:lstStyle/>
          <a:p>
            <a:r>
              <a:rPr kumimoji="1" lang="en-US" altLang="ja-JP" dirty="0" smtClean="0"/>
              <a:t>Locally straight line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9" y="365125"/>
            <a:ext cx="7684411" cy="6120916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13561"/>
            <a:ext cx="3669389" cy="4363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Left -&gt; Right -&gt; Lt -&gt; </a:t>
            </a:r>
            <a:r>
              <a:rPr lang="en-US" altLang="ja-JP" dirty="0" err="1" smtClean="0"/>
              <a:t>Rt</a:t>
            </a:r>
            <a:r>
              <a:rPr lang="en-US" altLang="ja-JP" dirty="0" smtClean="0"/>
              <a:t> -&gt; Lt -&gt;</a:t>
            </a:r>
            <a:r>
              <a:rPr lang="en-US" altLang="ja-JP" dirty="0" err="1" smtClean="0"/>
              <a:t>Rt</a:t>
            </a:r>
            <a:endParaRPr lang="en-US" altLang="ja-JP" dirty="0" smtClean="0"/>
          </a:p>
          <a:p>
            <a:r>
              <a:rPr lang="en-US" altLang="ja-JP" dirty="0" smtClean="0"/>
              <a:t>Connection of locally straight line segments.</a:t>
            </a:r>
          </a:p>
          <a:p>
            <a:r>
              <a:rPr lang="en-US" altLang="ja-JP" dirty="0" smtClean="0"/>
              <a:t>Zig-Zag paths are somehow straight on triangular mesh.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3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Cytoskeleton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50" name="Picture 2" descr="ãcell membrane skeleton molecule mes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" y="1559975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9982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3"/>
              </a:rPr>
              <a:t>https://www.slideshare.net/E_neutron/biological-membranes-transport-related-questions</a:t>
            </a:r>
            <a:endParaRPr lang="ja-JP" altLang="en-US" dirty="0"/>
          </a:p>
        </p:txBody>
      </p:sp>
      <p:pic>
        <p:nvPicPr>
          <p:cNvPr id="2056" name="Picture 8" descr="https://upload.wikimedia.org/wikipedia/commons/thumb/3/34/Cytoskeleton_%28Elliptocytosis%29.png/1024px-Cytoskeleton_%28Elliptocytosis%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5" y="3067228"/>
            <a:ext cx="5266915" cy="30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129278" y="6176963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https://en.wikipedia.org/wiki/Spectrin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22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Zig-Zag paths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W(L) W(R) W(L) W(R) … = (W(L) W(R))^n</a:t>
            </a:r>
          </a:p>
          <a:p>
            <a:r>
              <a:rPr kumimoji="1" lang="en-US" altLang="ja-JP" dirty="0" smtClean="0"/>
              <a:t>Matrix expression of zig-zag paths.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W(L) W(R) : a product of 2 </a:t>
            </a:r>
            <a:r>
              <a:rPr lang="en-US" altLang="ja-JP" dirty="0" smtClean="0"/>
              <a:t>permutation matrices</a:t>
            </a:r>
          </a:p>
          <a:p>
            <a:pPr lvl="1"/>
            <a:r>
              <a:rPr kumimoji="1" lang="en-US" altLang="ja-JP" dirty="0" smtClean="0"/>
              <a:t>W(L) W(R) is another permutation matrix.</a:t>
            </a:r>
          </a:p>
          <a:p>
            <a:pPr marL="0" indent="0">
              <a:buNone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9244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663440" cy="4351338"/>
          </a:xfrm>
        </p:spPr>
        <p:txBody>
          <a:bodyPr/>
          <a:lstStyle/>
          <a:p>
            <a:r>
              <a:rPr kumimoji="1" lang="en-US" altLang="ja-JP" dirty="0" smtClean="0"/>
              <a:t>Zig-zag paths (“straight line) may intersect </a:t>
            </a:r>
            <a:r>
              <a:rPr kumimoji="1" lang="en-US" altLang="ja-JP" dirty="0" err="1" smtClean="0"/>
              <a:t>themself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A zig-zag path goes through the area with many vertices whose degree &lt; 6, tends to make a cycle and self-intersection.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45" y="365125"/>
            <a:ext cx="7229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5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(W(L) W(R) )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Defines 1 or more zig-zag cycles.</a:t>
            </a:r>
          </a:p>
          <a:p>
            <a:r>
              <a:rPr lang="en-US" altLang="ja-JP" dirty="0" smtClean="0"/>
              <a:t>Every directed edge among 6k edges appears twice in the zig-zag cycles.</a:t>
            </a:r>
          </a:p>
          <a:p>
            <a:r>
              <a:rPr kumimoji="1" lang="en-US" altLang="ja-JP" dirty="0" smtClean="0"/>
              <a:t>The length of zig-zag cycles and their </a:t>
            </a:r>
            <a:r>
              <a:rPr lang="en-US" altLang="ja-JP" dirty="0" smtClean="0"/>
              <a:t>crossing pattern depend on W(L) and W(R), that represent curvature-related feature of the triangular mesh.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319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4800" y="259081"/>
            <a:ext cx="3291840" cy="294036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Permutations of triangular mesh and its related graphs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78" y="7154300"/>
            <a:ext cx="7115942" cy="10065617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74" y="0"/>
            <a:ext cx="860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34" y="1690688"/>
            <a:ext cx="8415931" cy="6703599"/>
          </a:xfrm>
        </p:spPr>
      </p:pic>
    </p:spTree>
    <p:extLst>
      <p:ext uri="{BB962C8B-B14F-4D97-AF65-F5344CB8AC3E}">
        <p14:creationId xmlns:p14="http://schemas.microsoft.com/office/powerpoint/2010/main" val="126417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67299" cy="8417243"/>
          </a:xfrm>
        </p:spPr>
      </p:pic>
    </p:spTree>
    <p:extLst>
      <p:ext uri="{BB962C8B-B14F-4D97-AF65-F5344CB8AC3E}">
        <p14:creationId xmlns:p14="http://schemas.microsoft.com/office/powerpoint/2010/main" val="282657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" y="593725"/>
            <a:ext cx="4084320" cy="1325563"/>
          </a:xfrm>
        </p:spPr>
        <p:txBody>
          <a:bodyPr/>
          <a:lstStyle/>
          <a:p>
            <a:r>
              <a:rPr kumimoji="1" lang="en-US" altLang="ja-JP" dirty="0" smtClean="0"/>
              <a:t>Relation among 3 permutations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84" y="0"/>
            <a:ext cx="8169716" cy="6507480"/>
          </a:xfrm>
        </p:spPr>
      </p:pic>
    </p:spTree>
    <p:extLst>
      <p:ext uri="{BB962C8B-B14F-4D97-AF65-F5344CB8AC3E}">
        <p14:creationId xmlns:p14="http://schemas.microsoft.com/office/powerpoint/2010/main" val="340621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0040" y="258445"/>
            <a:ext cx="7147560" cy="1325563"/>
          </a:xfrm>
        </p:spPr>
        <p:txBody>
          <a:bodyPr/>
          <a:lstStyle/>
          <a:p>
            <a:r>
              <a:rPr lang="en-US" altLang="ja-JP" dirty="0" smtClean="0"/>
              <a:t>Quiver has P(F) and P(V)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011" y="1584008"/>
            <a:ext cx="7059571" cy="5623208"/>
          </a:xfrm>
          <a:prstGeom prst="rect">
            <a:avLst/>
          </a:prstGeom>
        </p:spPr>
      </p:pic>
      <p:pic>
        <p:nvPicPr>
          <p:cNvPr id="5" name="コンテンツ プレースホルダ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0" y="2427184"/>
            <a:ext cx="5562600" cy="44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9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Summary: Permutations and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3D shape ~ triangular mesh</a:t>
            </a:r>
          </a:p>
          <a:p>
            <a:r>
              <a:rPr lang="en-US" altLang="ja-JP" dirty="0" smtClean="0"/>
              <a:t>Triangular mesh and its dual are both polyhedron and planar graphs.</a:t>
            </a:r>
          </a:p>
          <a:p>
            <a:r>
              <a:rPr lang="en-US" altLang="ja-JP" dirty="0" smtClean="0"/>
              <a:t>They have three mutually related permutations for Vs and </a:t>
            </a:r>
            <a:r>
              <a:rPr lang="en-US" altLang="ja-JP" dirty="0" err="1" smtClean="0"/>
              <a:t>Es</a:t>
            </a:r>
            <a:r>
              <a:rPr lang="en-US" altLang="ja-JP" dirty="0" smtClean="0"/>
              <a:t> and Fs.</a:t>
            </a:r>
          </a:p>
          <a:p>
            <a:r>
              <a:rPr lang="en-US" altLang="ja-JP" dirty="0" smtClean="0"/>
              <a:t>Quiver of triangular mesh has 2 of 3 permutations.</a:t>
            </a:r>
          </a:p>
          <a:p>
            <a:r>
              <a:rPr lang="en-US" altLang="ja-JP" dirty="0" smtClean="0"/>
              <a:t>Mutations of quiver provides the way to generate variation of triangular mesh with algebraic structure.</a:t>
            </a:r>
          </a:p>
          <a:p>
            <a:r>
              <a:rPr lang="en-US" altLang="ja-JP" dirty="0" smtClean="0"/>
              <a:t>The feature of curvature of triangular mesh is expressed as permutation.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635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3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  <a:endParaRPr kumimoji="1" lang="ja-JP" altLang="en-US" dirty="0"/>
          </a:p>
        </p:txBody>
      </p:sp>
      <p:pic>
        <p:nvPicPr>
          <p:cNvPr id="3074" name="Picture 2" descr="https://upload.wikimedia.org/wikipedia/commons/f/fb/Dolphin_triangle_m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50" y="365125"/>
            <a:ext cx="3889472" cy="23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2" y="2567843"/>
            <a:ext cx="10254928" cy="38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049670" y="1580931"/>
            <a:ext cx="464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study of </a:t>
            </a:r>
            <a:r>
              <a:rPr lang="en-US" altLang="ja-JP" dirty="0">
                <a:hlinkClick r:id="rId4" tooltip="Polygon (computer graphics)"/>
              </a:rPr>
              <a:t>polygon</a:t>
            </a:r>
            <a:r>
              <a:rPr lang="en-US" altLang="ja-JP" dirty="0"/>
              <a:t> meshes is a large sub-field of </a:t>
            </a:r>
            <a:r>
              <a:rPr lang="en-US" altLang="ja-JP" dirty="0">
                <a:hlinkClick r:id="rId5" tooltip="Computer graphics"/>
              </a:rPr>
              <a:t>computer </a:t>
            </a:r>
            <a:r>
              <a:rPr lang="en-US" altLang="ja-JP" dirty="0" err="1" smtClean="0">
                <a:hlinkClick r:id="rId5" tooltip="Computer graphics"/>
              </a:rPr>
              <a:t>raphics</a:t>
            </a:r>
            <a:r>
              <a:rPr lang="en-US" altLang="ja-JP" dirty="0" smtClean="0"/>
              <a:t>(specifically </a:t>
            </a:r>
            <a:r>
              <a:rPr lang="en-US" altLang="ja-JP" dirty="0"/>
              <a:t>3D computer graphics</a:t>
            </a:r>
            <a:r>
              <a:rPr lang="en-US" altLang="ja-JP" dirty="0" smtClean="0"/>
              <a:t>).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237474" y="6427685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6"/>
              </a:rPr>
              <a:t>https://en.wikipedia.org/wiki/Polygon_mesh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04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24" y="255904"/>
            <a:ext cx="7748751" cy="10960735"/>
          </a:xfrm>
        </p:spPr>
      </p:pic>
    </p:spTree>
    <p:extLst>
      <p:ext uri="{BB962C8B-B14F-4D97-AF65-F5344CB8AC3E}">
        <p14:creationId xmlns:p14="http://schemas.microsoft.com/office/powerpoint/2010/main" val="3568082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59" y="493162"/>
            <a:ext cx="7281769" cy="10300181"/>
          </a:xfrm>
        </p:spPr>
      </p:pic>
    </p:spTree>
    <p:extLst>
      <p:ext uri="{BB962C8B-B14F-4D97-AF65-F5344CB8AC3E}">
        <p14:creationId xmlns:p14="http://schemas.microsoft.com/office/powerpoint/2010/main" val="1001997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1" y="-202987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254293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2" y="-3152665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1812943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914400"/>
            <a:ext cx="7200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8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838200"/>
            <a:ext cx="74771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8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890587"/>
            <a:ext cx="70199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2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24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Shape(</a:t>
            </a:r>
            <a:r>
              <a:rPr kumimoji="1" lang="ja-JP" altLang="en-US" dirty="0" smtClean="0"/>
              <a:t>凹凸</a:t>
            </a:r>
            <a:r>
              <a:rPr kumimoji="1" lang="en-US" altLang="ja-JP" dirty="0" smtClean="0"/>
              <a:t>), Curved surface(</a:t>
            </a:r>
            <a:r>
              <a:rPr kumimoji="1" lang="ja-JP" altLang="en-US" dirty="0" smtClean="0"/>
              <a:t>凹凸ナシ、</a:t>
            </a:r>
            <a:r>
              <a:rPr lang="ja-JP" altLang="en-US" dirty="0" smtClean="0"/>
              <a:t>伸び縮みのみ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05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Triangular mesh and its dual</a:t>
            </a:r>
          </a:p>
          <a:p>
            <a:r>
              <a:rPr lang="en-US" altLang="ja-JP" dirty="0" smtClean="0"/>
              <a:t>Curvature and its discrete expression</a:t>
            </a:r>
          </a:p>
          <a:p>
            <a:r>
              <a:rPr kumimoji="1" lang="en-US" altLang="ja-JP" dirty="0" smtClean="0"/>
              <a:t>Stochastic representations of shapes</a:t>
            </a:r>
          </a:p>
          <a:p>
            <a:r>
              <a:rPr lang="en-US" altLang="ja-JP" dirty="0" smtClean="0"/>
              <a:t>Quiver and cluster algebra</a:t>
            </a:r>
          </a:p>
          <a:p>
            <a:r>
              <a:rPr kumimoji="1" lang="en-US" altLang="ja-JP" dirty="0" smtClean="0"/>
              <a:t>Stochastic change of triangular mesh as mutation of quiver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3-regular graph and edge connection matrix</a:t>
            </a:r>
          </a:p>
          <a:p>
            <a:r>
              <a:rPr lang="en-US" altLang="ja-JP" dirty="0" smtClean="0"/>
              <a:t>“Straight line” of 3-regular graph</a:t>
            </a:r>
          </a:p>
          <a:p>
            <a:r>
              <a:rPr kumimoji="1" lang="en-US" altLang="ja-JP" dirty="0" smtClean="0"/>
              <a:t>Straight lines are a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05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Today‘s 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0. Triangular mesh and its dual</a:t>
            </a:r>
          </a:p>
          <a:p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Quiver mutations</a:t>
            </a:r>
          </a:p>
          <a:p>
            <a:pPr lvl="1"/>
            <a:r>
              <a:rPr lang="en-US" altLang="ja-JP" dirty="0" smtClean="0"/>
              <a:t>Variation in shapes and its s</a:t>
            </a:r>
            <a:r>
              <a:rPr kumimoji="1" lang="en-US" altLang="ja-JP" dirty="0" smtClean="0"/>
              <a:t>tochastic representation</a:t>
            </a:r>
          </a:p>
          <a:p>
            <a:pPr lvl="1"/>
            <a:r>
              <a:rPr lang="en-US" altLang="ja-JP" dirty="0" smtClean="0"/>
              <a:t>Quiver-based mutations to generate variation in triangular mesh</a:t>
            </a:r>
          </a:p>
          <a:p>
            <a:pPr lvl="1"/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Cycles of 3-regular graph</a:t>
            </a:r>
          </a:p>
          <a:p>
            <a:pPr lvl="1"/>
            <a:r>
              <a:rPr kumimoji="1" lang="en-US" altLang="ja-JP" dirty="0" smtClean="0"/>
              <a:t>Edge connection matrix for Ihara’s zeta function</a:t>
            </a:r>
          </a:p>
          <a:p>
            <a:pPr lvl="1"/>
            <a:r>
              <a:rPr lang="en-US" altLang="ja-JP" dirty="0" smtClean="0"/>
              <a:t>“Straight lines” of 3-regular graph and their</a:t>
            </a:r>
            <a:r>
              <a:rPr kumimoji="1" lang="en-US" altLang="ja-JP" dirty="0" smtClean="0"/>
              <a:t> expression with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3865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Random planar curves and Schramm-</a:t>
            </a:r>
            <a:r>
              <a:rPr lang="en-US" altLang="ja-JP" dirty="0" err="1" smtClean="0"/>
              <a:t>Loewner</a:t>
            </a:r>
            <a:r>
              <a:rPr lang="en-US" altLang="ja-JP" dirty="0" smtClean="0"/>
              <a:t> evolutions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www.youtube.com/watch?v=NkdlqW1hmlY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Driven by one-dimensional random walk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3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Planar graph and Euler’s formula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- |E| + |F| = 2</a:t>
            </a:r>
            <a:endParaRPr kumimoji="1" lang="ja-JP" altLang="en-US" dirty="0"/>
          </a:p>
        </p:txBody>
      </p:sp>
      <p:pic>
        <p:nvPicPr>
          <p:cNvPr id="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" y="4233857"/>
            <a:ext cx="6249570" cy="23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ãplanar graph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4547"/>
            <a:ext cx="58674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6049060" y="6065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4"/>
              </a:rPr>
              <a:t>https://www.boost.org/doc/libs/1_49_0/libs/graph/doc/planar_graphs.html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168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</a:p>
          <a:p>
            <a:r>
              <a:rPr lang="en-US" altLang="ja-JP" dirty="0" smtClean="0"/>
              <a:t>Polygon</a:t>
            </a:r>
            <a:endParaRPr kumimoji="1" lang="ja-JP" altLang="en-US" dirty="0"/>
          </a:p>
        </p:txBody>
      </p:sp>
      <p:pic>
        <p:nvPicPr>
          <p:cNvPr id="4" name="Picture 2" descr="https://upload.wikimedia.org/wikipedia/commons/thumb/1/15/Dual_graphs.svg/100px-Dual_graph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213" y="2020877"/>
            <a:ext cx="2846633" cy="41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204941" y="6216794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https://en.wikipedia.org/wiki/Planar_graph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9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4613" cy="1325563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Dual graph of triangular mesh is 3-regular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5899" y="747187"/>
            <a:ext cx="7344697" cy="585032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Triangular mesh</a:t>
            </a:r>
          </a:p>
          <a:p>
            <a:pPr lvl="1"/>
            <a:r>
              <a:rPr lang="en-US" altLang="ja-JP" dirty="0" smtClean="0"/>
              <a:t>All faces are triangles</a:t>
            </a:r>
          </a:p>
          <a:p>
            <a:r>
              <a:rPr lang="en-US" altLang="ja-JP" dirty="0" smtClean="0"/>
              <a:t>Dual</a:t>
            </a:r>
          </a:p>
          <a:p>
            <a:pPr lvl="1"/>
            <a:r>
              <a:rPr lang="en-US" altLang="ja-JP" dirty="0" smtClean="0"/>
              <a:t>Degree of all vertices are 3.</a:t>
            </a:r>
          </a:p>
          <a:p>
            <a:pPr lvl="1"/>
            <a:r>
              <a:rPr lang="en-US" altLang="ja-JP" dirty="0" smtClean="0"/>
              <a:t>3-regular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41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1062</Words>
  <Application>Microsoft Office PowerPoint</Application>
  <PresentationFormat>ワイド画面</PresentationFormat>
  <Paragraphs>162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5" baseType="lpstr">
      <vt:lpstr>Roboto</vt:lpstr>
      <vt:lpstr>游ゴシック</vt:lpstr>
      <vt:lpstr>游ゴシック Light</vt:lpstr>
      <vt:lpstr>Arial</vt:lpstr>
      <vt:lpstr>Office テーマ</vt:lpstr>
      <vt:lpstr>Mutations of triangular mesh for 3d shape analysis</vt:lpstr>
      <vt:lpstr>Cell</vt:lpstr>
      <vt:lpstr>3D movie</vt:lpstr>
      <vt:lpstr>Cytoskeleton</vt:lpstr>
      <vt:lpstr>Triangular mesh</vt:lpstr>
      <vt:lpstr>Today‘s Contents</vt:lpstr>
      <vt:lpstr>Planar graph and Euler’s formula </vt:lpstr>
      <vt:lpstr>Dual Graph</vt:lpstr>
      <vt:lpstr>Dual graph of triangular mesh is 3-regular</vt:lpstr>
      <vt:lpstr>PowerPoint プレゼンテーション</vt:lpstr>
      <vt:lpstr>Curvature and Polygon</vt:lpstr>
      <vt:lpstr>Curved surface &amp; Croche Knitting Digital/discrete representation of curved surface</vt:lpstr>
      <vt:lpstr>Stochastic representation of S2-isomorphic shapes</vt:lpstr>
      <vt:lpstr>Brownian map  ~ Closed surface version of random walk</vt:lpstr>
      <vt:lpstr>Cori–Vauquelin– Schaeffer bijection</vt:lpstr>
      <vt:lpstr>Brownian excursion 遠足  = A tree Going out and Coming back</vt:lpstr>
      <vt:lpstr>Brownian motion on tree segments assigns continuous random values on vertices</vt:lpstr>
      <vt:lpstr>PowerPoint プレゼンテーション</vt:lpstr>
      <vt:lpstr>Different way to generate random triangular mesh stochastically??</vt:lpstr>
      <vt:lpstr>Quiver</vt:lpstr>
      <vt:lpstr>Cluster algebra</vt:lpstr>
      <vt:lpstr>Application of mutation of quiver to triangular mesh ??</vt:lpstr>
      <vt:lpstr>Quiver</vt:lpstr>
      <vt:lpstr>Quiver</vt:lpstr>
      <vt:lpstr>Mutations of Quivers</vt:lpstr>
      <vt:lpstr>Quiver representation of triangular mesh</vt:lpstr>
      <vt:lpstr>Quiver representation of triangular mesh</vt:lpstr>
      <vt:lpstr>Mutation of quiver of triangular mesh</vt:lpstr>
      <vt:lpstr>PowerPoint プレゼンテーション</vt:lpstr>
      <vt:lpstr>Enumeration of triangular meshes ??</vt:lpstr>
      <vt:lpstr>Remember the V-cycles and F-cycles in Quiver</vt:lpstr>
      <vt:lpstr>Cycles of 3-regular graph</vt:lpstr>
      <vt:lpstr>Number of cycles and Ihara’s zeta function</vt:lpstr>
      <vt:lpstr>PowerPoint プレゼンテーション</vt:lpstr>
      <vt:lpstr>Edge connection matrix</vt:lpstr>
      <vt:lpstr>Two ways to go</vt:lpstr>
      <vt:lpstr>PowerPoint プレゼンテーション</vt:lpstr>
      <vt:lpstr>When we concern all cycles of 3-regular graph,</vt:lpstr>
      <vt:lpstr>Locally straight line</vt:lpstr>
      <vt:lpstr>Zig-Zag paths</vt:lpstr>
      <vt:lpstr>PowerPoint プレゼンテーション</vt:lpstr>
      <vt:lpstr>(W(L) W(R) ) </vt:lpstr>
      <vt:lpstr>Permutations of triangular mesh and its related graphs</vt:lpstr>
      <vt:lpstr>PowerPoint プレゼンテーション</vt:lpstr>
      <vt:lpstr>PowerPoint プレゼンテーション</vt:lpstr>
      <vt:lpstr>Relation among 3 permutations</vt:lpstr>
      <vt:lpstr>Quiver has P(F) and P(V)</vt:lpstr>
      <vt:lpstr>Summary: Permutations and Shapes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Shape(凹凸), Curved surface(凹凸ナシ、伸び縮みのみ)</vt:lpstr>
      <vt:lpstr>Contents</vt:lpstr>
      <vt:lpstr>Random planar curves and Schramm-Loewner evolutions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Mutations of triangular mesh for 3d shape analysis</dc:title>
  <dc:creator>ryamada</dc:creator>
  <cp:lastModifiedBy>ryamada</cp:lastModifiedBy>
  <cp:revision>51</cp:revision>
  <cp:lastPrinted>2019-09-17T00:47:34Z</cp:lastPrinted>
  <dcterms:created xsi:type="dcterms:W3CDTF">2019-09-14T17:51:24Z</dcterms:created>
  <dcterms:modified xsi:type="dcterms:W3CDTF">2019-10-11T02:28:49Z</dcterms:modified>
</cp:coreProperties>
</file>